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1" r:id="rId5"/>
    <p:sldId id="263" r:id="rId6"/>
    <p:sldId id="260" r:id="rId7"/>
    <p:sldId id="268" r:id="rId8"/>
    <p:sldId id="259" r:id="rId9"/>
    <p:sldId id="269" r:id="rId10"/>
    <p:sldId id="261" r:id="rId11"/>
    <p:sldId id="262" r:id="rId12"/>
    <p:sldId id="274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7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42" d="100"/>
          <a:sy n="42" d="100"/>
        </p:scale>
        <p:origin x="54" y="9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D7CDB6-936F-4D8F-A002-08B614F21B47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DC7D45-0902-4DFA-8D22-A3DBE5676C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DC7D45-0902-4DFA-8D22-A3DBE5676C8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EF3B9-FB6B-4829-81F7-EAFE9A0814FF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EA155-D137-4F30-9C9C-3E924CE00D1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720yun.com/t/33vksq8yp8q?scene_id=7157324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23" y="-26176"/>
            <a:ext cx="12236623" cy="68841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9405" y="862149"/>
            <a:ext cx="5947090" cy="1427340"/>
          </a:xfrm>
        </p:spPr>
        <p:txBody>
          <a:bodyPr>
            <a:normAutofit/>
          </a:bodyPr>
          <a:lstStyle/>
          <a:p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从校史到初心</a:t>
            </a:r>
            <a:r>
              <a:rPr lang="en-US" altLang="zh-CN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——</a:t>
            </a:r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在海大感悟马克思主义的时代回响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20227" y="4087442"/>
            <a:ext cx="5947091" cy="2421894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大连海事大学作为历史悠久、特色鲜明的高等学府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其发展与国家变革息息相关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而校史馆承载着学校发展的历史与精神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储存着有关马克思主义的史料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然而校史馆平时处于闭馆状态且不许校内个人团体预约参观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故我送择线上参观与史料网上重询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,</a:t>
            </a: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</a:rPr>
              <a:t>同样也感悟到马克思主义在学校发展中产生的深远影向</a:t>
            </a:r>
            <a:b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</a:rPr>
            </a:br>
            <a:r>
              <a:rPr lang="zh-CN" altLang="en-US" sz="2000" dirty="0">
                <a:latin typeface="华文仿宋" panose="02010600040101010101" pitchFamily="2" charset="-122"/>
                <a:ea typeface="华文仿宋" panose="02010600040101010101" pitchFamily="2" charset="-122"/>
                <a:hlinkClick r:id="rId3"/>
              </a:rPr>
              <a:t>海大展馆虚拟</a:t>
            </a:r>
            <a:r>
              <a:rPr lang="en-US" altLang="zh-CN" sz="2000" dirty="0">
                <a:latin typeface="华文仿宋" panose="02010600040101010101" pitchFamily="2" charset="-122"/>
                <a:ea typeface="华文仿宋" panose="02010600040101010101" pitchFamily="2" charset="-122"/>
                <a:hlinkClick r:id="rId3"/>
              </a:rPr>
              <a:t>3d</a:t>
            </a:r>
            <a:endParaRPr lang="zh-CN" altLang="en-US" sz="2000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7" name="内容占位符 4"/>
          <p:cNvPicPr>
            <a:picLocks noGrp="1"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772" y="348664"/>
            <a:ext cx="4887937" cy="34244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99" y="3026063"/>
            <a:ext cx="5184701" cy="308489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0599" y="2473110"/>
            <a:ext cx="4586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实践展演第五组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8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48929"/>
            <a:ext cx="10515600" cy="5528034"/>
          </a:xfrm>
        </p:spPr>
        <p:txBody>
          <a:bodyPr>
            <a:normAutofit lnSpcReduction="10000"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剧本片段</a:t>
            </a:r>
            <a:r>
              <a:rPr lang="en-US" altLang="zh-CN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陈嘉震坚定回应：“国家需要我们，我们责无旁贷！”</a:t>
            </a:r>
          </a:p>
          <a:p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李南顾虑：“这边条件恐怕跟上海差距不小吧？”</a:t>
            </a:r>
          </a:p>
          <a:p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王亚夫鼓励：“我们东北学生能吃苦！”</a:t>
            </a:r>
          </a:p>
          <a:p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马克思主义精神体现：</a:t>
            </a:r>
            <a:b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🔷 集体主义与家国使命</a:t>
            </a:r>
            <a:b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南方教师响应国家号召北上，体现“个人服从集体”的组织原则</a:t>
            </a:r>
            <a:b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陈嘉震的“责无旁贷”彰显知识分子服务国家战略的使命感</a:t>
            </a:r>
          </a:p>
          <a:p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🔷 阶级立场与人民导向</a:t>
            </a:r>
            <a:b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教育工作者自愿承担艰苦任务，体现“为人民服务”的信仰驱动</a:t>
            </a:r>
            <a:b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王亚夫代表学生群体展现“人民群众是历史创造者”的实践力量</a:t>
            </a:r>
          </a:p>
          <a:p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🔷 意识形态统一下的理想激励</a:t>
            </a:r>
            <a:b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刘校长以“国家使命”凝聚师生，实践“思想统一、行动一致”的组织原则</a:t>
            </a:r>
            <a:b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• </a:t>
            </a:r>
            <a:r>
              <a:rPr lang="zh-CN" altLang="en-US" sz="2400" b="1" dirty="0">
                <a:solidFill>
                  <a:schemeClr val="bg1"/>
                </a:solidFill>
                <a:highlight>
                  <a:srgbClr val="0000FF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南北文化差异在共同目标下消融，体现意识形态的统一性</a:t>
            </a:r>
            <a:endParaRPr lang="en-US" altLang="zh-CN" sz="2400" b="1" dirty="0">
              <a:solidFill>
                <a:schemeClr val="bg1"/>
              </a:solidFill>
              <a:highlight>
                <a:srgbClr val="0000FF"/>
              </a:highligh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dirty="0">
              <a:highlight>
                <a:srgbClr val="0000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1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7565" y="377688"/>
            <a:ext cx="11178209" cy="6056242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10000"/>
              </a:lnSpc>
            </a:pP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剧本片段</a:t>
            </a: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2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：</a:t>
            </a:r>
          </a:p>
          <a:p>
            <a:pPr>
              <a:lnSpc>
                <a:spcPct val="110000"/>
              </a:lnSpc>
            </a:pP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陈嘉震编写</a:t>
            </a: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《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天体高度方位图</a:t>
            </a: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》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并坚持教学</a:t>
            </a:r>
          </a:p>
          <a:p>
            <a:pPr>
              <a:lnSpc>
                <a:spcPct val="110000"/>
              </a:lnSpc>
            </a:pP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李南转变：“我要和大家风雨同舟，把全部知识和热忱奉献出来！”</a:t>
            </a:r>
          </a:p>
          <a:p>
            <a:pPr>
              <a:lnSpc>
                <a:spcPct val="110000"/>
              </a:lnSpc>
            </a:pP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全体高呼：“团结一致，服务祖国！”</a:t>
            </a:r>
          </a:p>
          <a:p>
            <a:pPr>
              <a:lnSpc>
                <a:spcPct val="110000"/>
              </a:lnSpc>
            </a:pP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马克思主义精神体现：</a:t>
            </a:r>
            <a:b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</a:b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🔷 实践第一的认识论原则</a:t>
            </a:r>
            <a:b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</a:b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• 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教师边教学边劳动，践行“理论联系实际”的教育方针</a:t>
            </a:r>
            <a:b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</a:b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• 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陈嘉震教材创作体现“实践</a:t>
            </a: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—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认识</a:t>
            </a: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—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再实践”的循环过程</a:t>
            </a:r>
          </a:p>
          <a:p>
            <a:pPr>
              <a:lnSpc>
                <a:spcPct val="110000"/>
              </a:lnSpc>
            </a:pP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🔷 劳动价值与教育目的</a:t>
            </a:r>
            <a:b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</a:b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• 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师生共同参与校园建设，印证“劳动创造世界”的唯物史观</a:t>
            </a:r>
            <a:b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</a:b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• 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教育不仅是知识传授，更是品格锤炼与社会改造</a:t>
            </a:r>
          </a:p>
          <a:p>
            <a:pPr>
              <a:lnSpc>
                <a:spcPct val="110000"/>
              </a:lnSpc>
            </a:pP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🔷 历史唯物主义视角</a:t>
            </a:r>
            <a:b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</a:b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• 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新中国航海教育制度的初创，显示“社会存在决定社会意识”</a:t>
            </a:r>
            <a:b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</a:b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• 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教育体系服务于国家现代化，知识分子融入社会结构发展</a:t>
            </a:r>
          </a:p>
          <a:p>
            <a:pPr>
              <a:lnSpc>
                <a:spcPct val="110000"/>
              </a:lnSpc>
            </a:pP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🔷 群众路线与集体奋斗</a:t>
            </a:r>
            <a:b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</a:b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• 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师生共建校园的实践，是“从群众中来，到群众中去”的生动写照</a:t>
            </a:r>
            <a:b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</a:br>
            <a:r>
              <a:rPr lang="en-US" altLang="zh-CN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• “</a:t>
            </a:r>
            <a:r>
              <a:rPr lang="zh-CN" altLang="en-US" sz="8000" b="1" dirty="0">
                <a:solidFill>
                  <a:srgbClr val="FFFF00"/>
                </a:solidFill>
                <a:highlight>
                  <a:srgbClr val="0000FF"/>
                </a:highlight>
              </a:rPr>
              <a:t>团结一致，服务祖国”的誓言，凝聚集体主义精神</a:t>
            </a:r>
          </a:p>
          <a:p>
            <a:endParaRPr lang="zh-CN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1" y="6884"/>
            <a:ext cx="12736134" cy="68511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456"/>
          </a:xfrm>
        </p:spPr>
        <p:txBody>
          <a:bodyPr/>
          <a:lstStyle/>
          <a:p>
            <a:r>
              <a:rPr lang="zh-CN" altLang="en-US" dirty="0"/>
              <a:t>当今海大的马克思主义实践</a:t>
            </a:r>
          </a:p>
        </p:txBody>
      </p:sp>
      <p:pic>
        <p:nvPicPr>
          <p:cNvPr id="5" name="内容占位符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438" y="230188"/>
            <a:ext cx="1227398" cy="12273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860" y="336660"/>
            <a:ext cx="1073616" cy="1054633"/>
          </a:xfrm>
          <a:prstGeom prst="rect">
            <a:avLst/>
          </a:prstGeom>
        </p:spPr>
      </p:pic>
      <p:pic>
        <p:nvPicPr>
          <p:cNvPr id="1026" name="Picture 2" descr="“学习强国”学习平台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905" y="1371204"/>
            <a:ext cx="3701187" cy="243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18001" y="1116345"/>
            <a:ext cx="76295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当今海大的马克思主义实践，以曲建武老师为代表，是一批扎根一线的老师、辅导员和青年学生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共同接力的结果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：课堂上讲理论、校园里做实践，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把“全心全意为人民服务”落实在日常关心、志愿服务和社会实践中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。海大学子正从“被教育的对象”成长为自觉的实践者，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把个人理想同强国建设、海洋强国事业紧密结合。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这样，从校史中的红色初心，到今天以曲建武老师为代表的生动实践，再到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面向未来的责任担当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，马克思主义始终在海大不断生长与发展。让更多老师、同学把个人理想同强国建设、民族复兴的伟大实践结合起来，在国内国际两个大局中思考自己的方向。让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“信仰马克思主义、胸怀家国海洋、勇担时代责任”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成为一代又一代海大人的共同气质。</a:t>
            </a:r>
          </a:p>
          <a:p>
            <a:r>
              <a:rPr lang="en-US" altLang="zh-CN" sz="2800" b="1" dirty="0">
                <a:solidFill>
                  <a:srgbClr val="FF0000"/>
                </a:solidFill>
              </a:rPr>
              <a:t>—— </a:t>
            </a:r>
            <a:r>
              <a:rPr lang="zh-CN" altLang="en-US" sz="2800" b="1" dirty="0">
                <a:solidFill>
                  <a:srgbClr val="FF0000"/>
                </a:solidFill>
              </a:rPr>
              <a:t>从校史中的初心，到今天的实践，再到明天的担当，马克思主义始终在海大生长、延续、发展。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50" y="3809390"/>
            <a:ext cx="3806095" cy="2537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725"/>
            <a:ext cx="12736134" cy="6851116"/>
          </a:xfrm>
          <a:prstGeom prst="rect">
            <a:avLst/>
          </a:prstGeom>
        </p:spPr>
      </p:pic>
      <p:pic>
        <p:nvPicPr>
          <p:cNvPr id="20" name="内容占位符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46" y="397623"/>
            <a:ext cx="2336182" cy="2336182"/>
          </a:xfr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4518" y="482764"/>
            <a:ext cx="6653697" cy="5874118"/>
          </a:xfrm>
        </p:spPr>
        <p:txBody>
          <a:bodyPr>
            <a:noAutofit/>
          </a:bodyPr>
          <a:lstStyle/>
          <a:p>
            <a:pPr indent="457200"/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回溯校史源头，马克思主义的种子早已在救亡图存的浪潮中扎根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110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余年前，学校以“挽救航权，振兴国运”为初心诞生，在民族危亡之际，海大学子用行动践行马克思主义的革命理想：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1911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年唐榕炳投身黄花岗起义，抗战时期金月石、沈绳一等学子奔赴抗日前线，地下党支部带领师生开展“反内战、反饥饿”斗争，让红色火种在航海学府熊熊燃烧。</a:t>
            </a:r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新中国成立后，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1953</a:t>
            </a:r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年大连海运学院组建并成立党总支，马克思主义成为办学治校的根本遵循</a:t>
            </a:r>
            <a:r>
              <a:rPr lang="zh-CN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周恩来总理亲自签批的半军事管理模式，正是马克思主义教育观与航海特色的生动结合。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       </a:t>
            </a:r>
            <a:b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      在学术研究与社会服务中，马克思主义的实践力量充分彰显。学院依托马克思主义理论一级学科博士点，聚焦交通强国、海洋强国战略，开展富有行业特色的理论研究，获批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20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余项国家社科基金项目，百余部专著见证着理论与实践的深度结合 。“小海马宣讲团”深入基层开展千余场宣讲，师生在主流媒体发声，为行业发展提供智力支持，让马克思主义理论在服务国家战略中焕发蓬勃生机。</a:t>
            </a:r>
            <a:b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815" y="501118"/>
            <a:ext cx="2272875" cy="22326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6" y="2798003"/>
            <a:ext cx="4782399" cy="3294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21" y="0"/>
            <a:ext cx="12247842" cy="68792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8736" y="599672"/>
            <a:ext cx="3323372" cy="5910444"/>
          </a:xfrm>
        </p:spPr>
        <p:txBody>
          <a:bodyPr>
            <a:noAutofit/>
          </a:bodyPr>
          <a:lstStyle/>
          <a:p>
            <a:r>
              <a:rPr lang="zh-CN" altLang="en-US" sz="2000" dirty="0"/>
              <a:t> </a:t>
            </a:r>
            <a:br>
              <a:rPr lang="zh-CN" altLang="en-US" sz="2000" dirty="0"/>
            </a:b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110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余年风雨兼程，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马克思主义早已融入海大的精神血脉。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从早期学子的革命担当到新时代师生的使命传承，从课堂教学的创新突破到科研服务的务实作为，海大人始终以马克思主义为指引，在“向海图强”的道路上勇毅前行。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同学们、老师们，站在新的历史起点，让我们传承校史中的马克思主义基因，以理论为帆、以实干为桨，在建设世界一流海事大学的征程中，让红色信仰与蓝色使命同频共振，书写属于新时代海大人的奋进篇章！</a:t>
            </a:r>
            <a:b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接下来请欣赏我们组的舞台剧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——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扬帆北上</a:t>
            </a:r>
            <a:r>
              <a:rPr lang="en-US" altLang="zh-CN" sz="3200" b="1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b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</a:br>
            <a:b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dirty="0"/>
              <a:t> </a:t>
            </a:r>
            <a:br>
              <a:rPr lang="zh-CN" altLang="en-US" sz="2000" dirty="0"/>
            </a:br>
            <a:endParaRPr lang="zh-CN" altLang="en-US" sz="20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1" y="2268828"/>
            <a:ext cx="6386019" cy="3873983"/>
          </a:xfr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95" y="62798"/>
            <a:ext cx="3407954" cy="2100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背景 - 高清图片，堆糖，美图壁纸兴趣社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06861" y="1000265"/>
            <a:ext cx="3037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背景故事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96348" y="1585040"/>
            <a:ext cx="689775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1953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年初春，为建设航运人才队伍，中央合并三校在大连组建大连海运学院。一批南方优秀教师响应号召北上，年逾五旬的陈嘉震教授和年轻讲师李南等抵达大连。面临辽东湾海风刺骨、校舍简陋、物资短缺等困境，</a:t>
            </a:r>
            <a:r>
              <a:rPr lang="zh-CN" altLang="en-US" sz="2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陈嘉震以身作则编写教材、手绘航海图表；刘校长强调集体精神，鼓励老师和学生们；王亚夫等学生群体参与建校劳动，李南也重拾信念，全身心投入教学。</a:t>
            </a:r>
            <a:r>
              <a:rPr lang="zh-CN" altLang="en-US" sz="2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师生们一边教学一边建设，奠定了新中国高等航海教育基石，培养出首批自主掌握现代航海技术的中国船员，这段岁月成为中国航海教育史上动人篇章。</a:t>
            </a:r>
            <a:endParaRPr lang="zh-CN" altLang="en-US" sz="2600" dirty="0"/>
          </a:p>
        </p:txBody>
      </p:sp>
      <p:sp>
        <p:nvSpPr>
          <p:cNvPr id="5" name="文本框 4"/>
          <p:cNvSpPr txBox="1"/>
          <p:nvPr/>
        </p:nvSpPr>
        <p:spPr>
          <a:xfrm flipH="1">
            <a:off x="85517" y="317111"/>
            <a:ext cx="4680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扬帆北上</a:t>
            </a:r>
          </a:p>
        </p:txBody>
      </p:sp>
      <p:pic>
        <p:nvPicPr>
          <p:cNvPr id="2" name="三角洲行动-_-Lithium-Done-Dawn-_黎明将至_-_和声伴奏__H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858" y="6193155"/>
            <a:ext cx="495300" cy="495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179" y="547419"/>
            <a:ext cx="3968151" cy="297657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595" y="3523998"/>
            <a:ext cx="4003735" cy="2669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2">
                <p:cTn id="30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6692" y="1205231"/>
            <a:ext cx="10048631" cy="1616124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sym typeface="+mn-ea"/>
              </a:rPr>
              <a:t>第一幕：初到大连</a:t>
            </a:r>
            <a:endParaRPr lang="zh-CN" altLang="en-US" sz="54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70915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    几位全国顶尖的航海教师，为了发展航运事业，纷纷响应号召从南方来到了大连</a:t>
            </a:r>
            <a:r>
              <a:rPr lang="en-US" altLang="zh-CN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......</a:t>
            </a:r>
          </a:p>
        </p:txBody>
      </p:sp>
      <p:pic>
        <p:nvPicPr>
          <p:cNvPr id="4" name="obj_wo3DlMOGwrbDjj7DisKw_59457028017_de3c_c208_bd68_15e84c91ae36ce3cfabbff9283012337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839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370" y="5805170"/>
            <a:ext cx="1175385" cy="896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4" dur="13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14" y="1112034"/>
            <a:ext cx="5021088" cy="3347392"/>
          </a:xfrm>
        </p:spPr>
      </p:pic>
      <p:sp>
        <p:nvSpPr>
          <p:cNvPr id="6" name="标题 1"/>
          <p:cNvSpPr txBox="1"/>
          <p:nvPr/>
        </p:nvSpPr>
        <p:spPr>
          <a:xfrm>
            <a:off x="136800" y="170120"/>
            <a:ext cx="6897314" cy="6531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zh-CN" altLang="en-US" sz="278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1953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年早春，辽东半岛的海风仍裹挟着刺骨寒意。大连港码头上，浪花拍打着冰冷的堤岸，咸涩的空气里弥漫着柴油与海藻的气息。一艘从黄浦江驶来的客轮缓缓靠岸，船身斑驳，却载着新中国航海教育最珍贵的火种。甲板上，几位南方教师提着藤箱、布包和沉甸甸的书籍走下舷梯</a:t>
            </a:r>
            <a:r>
              <a:rPr lang="en-US" altLang="zh-CN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他们身后是温润的江南水乡，眼前却是白雪未融、寒风如刀的陌生北国。</a:t>
            </a:r>
          </a:p>
          <a:p>
            <a:r>
              <a:rPr lang="zh-CN" altLang="en-US" sz="24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      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obj_wo3DlMOGwrbDjj7DisKw_59457028017_de3c_c208_bd68_15e84c91ae36ce3cfabbff9283012337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658" end="1263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70" y="5805170"/>
            <a:ext cx="1175385" cy="896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5" dur="82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6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2594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第二幕：风雨同舟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8539" y="31845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新学校的建设初期面临着许多困难，尽管条件比南方艰苦，但众人依旧团结一致向着新中国的未来前行</a:t>
            </a:r>
            <a:r>
              <a:rPr lang="en-US" altLang="zh-CN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......</a:t>
            </a:r>
          </a:p>
        </p:txBody>
      </p:sp>
      <p:pic>
        <p:nvPicPr>
          <p:cNvPr id="5" name="obj_wo3DlMOGwrbDjj7DisKw_59457028017_de3c_c208_bd68_15e84c91ae36ce3cfabbff9283012337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5767" end="11232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6370" y="5805170"/>
            <a:ext cx="1175385" cy="896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4" dur="1397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5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400" y="833484"/>
            <a:ext cx="5081905" cy="4582795"/>
          </a:xfrm>
        </p:spPr>
      </p:pic>
      <p:sp>
        <p:nvSpPr>
          <p:cNvPr id="6" name="标题 1"/>
          <p:cNvSpPr txBox="1"/>
          <p:nvPr/>
        </p:nvSpPr>
        <p:spPr>
          <a:xfrm>
            <a:off x="0" y="316244"/>
            <a:ext cx="6937199" cy="29160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几个月后，临时校园已初具雏形。几间由旧仓库改造的教室孤零零立在工地中央，屋顶的油毡纸被风吹得哗哗作响，窗缝里不时钻进凛冽的北风。工地上，砖块、木料、铁锹散落各处，师生们白天上课，课余搬砖、和泥、锯木</a:t>
            </a:r>
            <a:r>
              <a:rPr lang="en-US" altLang="zh-CN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400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教室是课堂，工地也是课堂。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98400" y="5657731"/>
            <a:ext cx="495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None/>
            </a:pPr>
            <a:br>
              <a:rPr lang="zh-CN" altLang="en-US" b="0" i="0" dirty="0">
                <a:effectLst/>
                <a:latin typeface="-apple-system"/>
              </a:rPr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30600" y="3010853"/>
            <a:ext cx="6998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海风依旧凛冽，浪涛依旧拍岸。但在那片荒芜的滩涂之上，一座承载民族海洋梦想的学府正悄然崛起。没有先进的仪器，他们用手绘星图；没有温暖的教室，他们用信念取暖。正是这群“扬帆北上”的先行者，以血肉之躯筑起中国高等航海教育的第一座灯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——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rPr>
              <a:t>他们的名字或许不被历史浓墨重彩地书写，但他们点燃的火种，终将照亮万里海疆。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</a:br>
            <a:endParaRPr lang="zh-CN" altLang="en-US" sz="2000" dirty="0"/>
          </a:p>
        </p:txBody>
      </p:sp>
      <p:pic>
        <p:nvPicPr>
          <p:cNvPr id="7" name="obj_wo3DlMOGwrbDjj7DisKw_59457028017_de3c_c208_bd68_15e84c91ae36ce3cfabbff9283012337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974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6370" y="5805170"/>
            <a:ext cx="1175385" cy="896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1123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repeatCount="indefinite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" grpId="0"/>
      <p:bldP spid="6" grpId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0200" y="476250"/>
            <a:ext cx="10525125" cy="1851660"/>
          </a:xfrm>
        </p:spPr>
        <p:txBody>
          <a:bodyPr>
            <a:normAutofit fontScale="90000"/>
          </a:bodyPr>
          <a:lstStyle/>
          <a:p>
            <a:r>
              <a:rPr lang="zh-CN" altLang="en-US" b="1"/>
              <a:t>剧中人物的行为举止间都展现出了马克思主义的内涵，令我们感到敬佩。以下的几个剧本片段值得我们去学习：</a:t>
            </a:r>
          </a:p>
        </p:txBody>
      </p:sp>
      <p:pic>
        <p:nvPicPr>
          <p:cNvPr id="4" name="内容占位符 3" descr="OIP-C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08570" y="2506345"/>
            <a:ext cx="4583430" cy="43516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</p:pic>
      <p:pic>
        <p:nvPicPr>
          <p:cNvPr id="5" name="图片 4" descr="b9fbbdcac6a40691c19ba836d99e6c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4990"/>
            <a:ext cx="2508885" cy="2493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0200" y="3106420"/>
            <a:ext cx="5472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只有在那崎岖的小路上不畏艰险奋勇攀登的人，才有希望达到光辉的顶点。</a:t>
            </a:r>
            <a:r>
              <a:rPr lang="en-US" altLang="zh-CN" b="1"/>
              <a:t>                                </a:t>
            </a:r>
            <a:r>
              <a:rPr lang="zh-CN" altLang="en-US" b="1"/>
              <a:t>一马克思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/>
      <p:bldP spid="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TNhZThhNmM4ZjE0ZjM4OWM0MzBkNjViYTI0OWVhNTU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53,&quot;width&quot;:721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从校史到初心——在海大感悟马克思主义的时代回响(1)(1)</Template>
  <TotalTime>8</TotalTime>
  <Words>1568</Words>
  <Application>Microsoft Office PowerPoint</Application>
  <PresentationFormat>宽屏</PresentationFormat>
  <Paragraphs>40</Paragraphs>
  <Slides>12</Slides>
  <Notes>1</Notes>
  <HiddenSlides>0</HiddenSlides>
  <MMClips>5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-apple-system</vt:lpstr>
      <vt:lpstr>等线</vt:lpstr>
      <vt:lpstr>等线 Light</vt:lpstr>
      <vt:lpstr>仿宋</vt:lpstr>
      <vt:lpstr>华文仿宋</vt:lpstr>
      <vt:lpstr>华文琥珀</vt:lpstr>
      <vt:lpstr>华文楷体</vt:lpstr>
      <vt:lpstr>华文新魏</vt:lpstr>
      <vt:lpstr>楷体</vt:lpstr>
      <vt:lpstr>宋体</vt:lpstr>
      <vt:lpstr>Arial</vt:lpstr>
      <vt:lpstr>Office 主题​​</vt:lpstr>
      <vt:lpstr>从校史到初心——在海大感悟马克思主义的时代回响</vt:lpstr>
      <vt:lpstr>回溯校史源头，马克思主义的种子早已在救亡图存的浪潮中扎根。110余年前，学校以“挽救航权，振兴国运”为初心诞生，在民族危亡之际，海大学子用行动践行马克思主义的革命理想：1911年唐榕炳投身黄花岗起义，抗战时期金月石、沈绳一等学子奔赴抗日前线，地下党支部带领师生开展“反内战、反饥饿”斗争，让红色火种在航海学府熊熊燃烧。新中国成立后，1953年大连海运学院组建并成立党总支，马克思主义成为办学治校的根本遵循，周恩来总理亲自签批的半军事管理模式，正是马克思主义教育观与航海特色的生动结合。              在学术研究与社会服务中，马克思主义的实践力量充分彰显。学院依托马克思主义理论一级学科博士点，聚焦交通强国、海洋强国战略，开展富有行业特色的理论研究，获批20余项国家社科基金项目，百余部专著见证着理论与实践的深度结合 。“小海马宣讲团”深入基层开展千余场宣讲，师生在主流媒体发声，为行业发展提供智力支持，让马克思主义理论在服务国家战略中焕发蓬勃生机。 </vt:lpstr>
      <vt:lpstr>  110余年风雨兼程，马克思主义早已融入海大的精神血脉。从早期学子的革命担当到新时代师生的使命传承，从课堂教学的创新突破到科研服务的务实作为，海大人始终以马克思主义为指引，在“向海图强”的道路上勇毅前行。   同学们、老师们，站在新的历史起点，让我们传承校史中的马克思主义基因，以理论为帆、以实干为桨，在建设世界一流海事大学的征程中，让红色信仰与蓝色使命同频共振，书写属于新时代海大人的奋进篇章！ 接下来请欣赏我们组的舞台剧——《扬帆北上》    </vt:lpstr>
      <vt:lpstr>PowerPoint 演示文稿</vt:lpstr>
      <vt:lpstr>第一幕：初到大连</vt:lpstr>
      <vt:lpstr>PowerPoint 演示文稿</vt:lpstr>
      <vt:lpstr>第二幕：风雨同舟</vt:lpstr>
      <vt:lpstr>PowerPoint 演示文稿</vt:lpstr>
      <vt:lpstr>剧中人物的行为举止间都展现出了马克思主义的内涵，令我们感到敬佩。以下的几个剧本片段值得我们去学习：</vt:lpstr>
      <vt:lpstr>PowerPoint 演示文稿</vt:lpstr>
      <vt:lpstr>PowerPoint 演示文稿</vt:lpstr>
      <vt:lpstr>当今海大的马克思主义实践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王 光洋</dc:creator>
  <cp:lastModifiedBy>svhjesiv Wang</cp:lastModifiedBy>
  <cp:revision>24</cp:revision>
  <dcterms:created xsi:type="dcterms:W3CDTF">2025-11-17T15:39:00Z</dcterms:created>
  <dcterms:modified xsi:type="dcterms:W3CDTF">2026-01-15T07:37:08Z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85ACADFB31D74C979E91ACD19E2A2885_13</vt:lpwstr>
  </property>
  <property fmtid="{D5CDD505-2E9C-101B-9397-08002B2CF9AE}" pid="3" name="KSOProductBuildVer">
    <vt:lpwstr>2052-12.1.0.23542</vt:lpwstr>
  </property>
</Properties>
</file>